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60" r:id="rId3"/>
    <p:sldId id="315" r:id="rId4"/>
    <p:sldId id="316" r:id="rId5"/>
    <p:sldId id="317" r:id="rId6"/>
    <p:sldId id="318" r:id="rId8"/>
    <p:sldId id="319" r:id="rId9"/>
    <p:sldId id="320" r:id="rId10"/>
    <p:sldId id="321" r:id="rId11"/>
    <p:sldId id="322" r:id="rId12"/>
    <p:sldId id="326" r:id="rId13"/>
    <p:sldId id="328" r:id="rId14"/>
    <p:sldId id="330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A3C6"/>
    <a:srgbClr val="FF9900"/>
    <a:srgbClr val="BEB3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-96" y="-342"/>
      </p:cViewPr>
      <p:guideLst>
        <p:guide orient="horz" pos="2154"/>
        <p:guide pos="38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914401"/>
            <a:ext cx="2743200" cy="5211763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914401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单圆角矩形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10" name="任意多边形 9"/>
          <p:cNvSpPr/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任意多边形 10"/>
          <p:cNvSpPr/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任意多边形 7"/>
          <p:cNvSpPr/>
          <p:nvPr/>
        </p:nvSpPr>
        <p:spPr bwMode="auto">
          <a:xfrm>
            <a:off x="5842000" y="-7143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  <a:p>
            <a:pPr lvl="1" eaLnBrk="1" latinLnBrk="0" hangingPunct="1"/>
            <a:r>
              <a:rPr kumimoji="0" lang="zh-CN" altLang="en-US" smtClean="0"/>
              <a:t>第二级</a:t>
            </a:r>
            <a:endParaRPr kumimoji="0" lang="zh-CN" altLang="en-US" smtClean="0"/>
          </a:p>
          <a:p>
            <a:pPr lvl="2" eaLnBrk="1" latinLnBrk="0" hangingPunct="1"/>
            <a:r>
              <a:rPr kumimoji="0" lang="zh-CN" altLang="en-US" smtClean="0"/>
              <a:t>第三级</a:t>
            </a:r>
            <a:endParaRPr kumimoji="0" lang="zh-CN" altLang="en-US" smtClean="0"/>
          </a:p>
          <a:p>
            <a:pPr lvl="3" eaLnBrk="1" latinLnBrk="0" hangingPunct="1"/>
            <a:r>
              <a:rPr kumimoji="0" lang="zh-CN" altLang="en-US" smtClean="0"/>
              <a:t>第四级</a:t>
            </a:r>
            <a:endParaRPr kumimoji="0" lang="zh-CN" altLang="en-US" smtClean="0"/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任意多边形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任意多边形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7015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7015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185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185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18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tags" Target="../tags/tag2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01420" y="821055"/>
            <a:ext cx="9761220" cy="249301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000" dirty="0">
                <a:solidFill>
                  <a:schemeClr val="tx1"/>
                </a:solidFill>
              </a:rPr>
              <a:t>虚拟仿真实验教学软件</a:t>
            </a:r>
            <a:br>
              <a:rPr lang="zh-CN" altLang="en-US" sz="6000" dirty="0">
                <a:solidFill>
                  <a:schemeClr val="tx1"/>
                </a:solidFill>
              </a:rPr>
            </a:br>
            <a:r>
              <a:rPr lang="zh-CN" altLang="en-US" sz="6000" dirty="0">
                <a:solidFill>
                  <a:schemeClr val="tx1"/>
                </a:solidFill>
              </a:rPr>
              <a:t>试用操作</a:t>
            </a:r>
            <a:endParaRPr lang="zh-CN" altLang="en-US" sz="6000" dirty="0">
              <a:solidFill>
                <a:schemeClr val="tx1"/>
              </a:solidFill>
            </a:endParaRPr>
          </a:p>
        </p:txBody>
      </p:sp>
      <p:sp>
        <p:nvSpPr>
          <p:cNvPr id="3" name="矩形 4"/>
          <p:cNvSpPr/>
          <p:nvPr/>
        </p:nvSpPr>
        <p:spPr>
          <a:xfrm>
            <a:off x="3767072" y="4538062"/>
            <a:ext cx="5342467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noProof="1">
                <a:latin typeface="黑体" panose="02010609060101010101" pitchFamily="49" charset="-122"/>
                <a:ea typeface="黑体" panose="02010609060101010101" pitchFamily="49" charset="-122"/>
              </a:rPr>
              <a:t>院  系：  材料科学与技术学院</a:t>
            </a:r>
            <a:endParaRPr lang="zh-CN" altLang="en-US" sz="2000" b="1" noProof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noProof="1">
                <a:latin typeface="黑体" panose="02010609060101010101" pitchFamily="49" charset="-122"/>
                <a:ea typeface="黑体" panose="02010609060101010101" pitchFamily="49" charset="-122"/>
              </a:rPr>
              <a:t>日  期：  </a:t>
            </a:r>
            <a:r>
              <a:rPr lang="en-US" altLang="zh-CN" sz="2000" b="1" noProof="1">
                <a:latin typeface="Times New Roman" panose="02020603050405020304" pitchFamily="18" charset="0"/>
                <a:ea typeface="黑体" panose="02010609060101010101" pitchFamily="49" charset="-122"/>
              </a:rPr>
              <a:t>2020-06-08</a:t>
            </a:r>
            <a:endParaRPr lang="en-US" altLang="zh-CN" sz="2000" b="1" noProof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l="8357" t="10818" r="8055" b="12735"/>
          <a:stretch>
            <a:fillRect/>
          </a:stretch>
        </p:blipFill>
        <p:spPr>
          <a:xfrm>
            <a:off x="899160" y="1544320"/>
            <a:ext cx="7221855" cy="4128135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5238115" y="1058545"/>
            <a:ext cx="1598930" cy="1234440"/>
            <a:chOff x="9627" y="1303"/>
            <a:chExt cx="2518" cy="1944"/>
          </a:xfrm>
        </p:grpSpPr>
        <p:sp>
          <p:nvSpPr>
            <p:cNvPr id="2" name="矩形标注 1"/>
            <p:cNvSpPr/>
            <p:nvPr/>
          </p:nvSpPr>
          <p:spPr>
            <a:xfrm>
              <a:off x="9627" y="1303"/>
              <a:ext cx="2409" cy="1944"/>
            </a:xfrm>
            <a:prstGeom prst="wedgeRectCallout">
              <a:avLst>
                <a:gd name="adj1" fmla="val -59589"/>
                <a:gd name="adj2" fmla="val 82775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9627" y="1358"/>
              <a:ext cx="2518" cy="1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b="1"/>
                <a:t>点击鼠标进行操作，直至提示出现红色高光闪烁显示。</a:t>
              </a:r>
              <a:endParaRPr lang="zh-CN" altLang="en-US" b="1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8667750" y="1760855"/>
            <a:ext cx="3185795" cy="4610735"/>
            <a:chOff x="13650" y="2773"/>
            <a:chExt cx="5017" cy="7261"/>
          </a:xfrm>
        </p:grpSpPr>
        <p:grpSp>
          <p:nvGrpSpPr>
            <p:cNvPr id="8" name="组合 7"/>
            <p:cNvGrpSpPr/>
            <p:nvPr/>
          </p:nvGrpSpPr>
          <p:grpSpPr>
            <a:xfrm>
              <a:off x="15365" y="4327"/>
              <a:ext cx="1475" cy="1218"/>
              <a:chOff x="14684" y="3873"/>
              <a:chExt cx="1475" cy="1218"/>
            </a:xfrm>
          </p:grpSpPr>
          <p:sp>
            <p:nvSpPr>
              <p:cNvPr id="6" name="圆角矩形 5"/>
              <p:cNvSpPr/>
              <p:nvPr/>
            </p:nvSpPr>
            <p:spPr>
              <a:xfrm>
                <a:off x="14684" y="3873"/>
                <a:ext cx="1475" cy="1218"/>
              </a:xfrm>
              <a:prstGeom prst="roundRect">
                <a:avLst/>
              </a:prstGeom>
              <a:gradFill>
                <a:gsLst>
                  <a:gs pos="4300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path path="rect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gradFill>
                      <a:gsLst>
                        <a:gs pos="0">
                          <a:srgbClr val="14CD68"/>
                        </a:gs>
                        <a:gs pos="100000">
                          <a:srgbClr val="035C7D"/>
                        </a:gs>
                      </a:gsLst>
                      <a:lin ang="0" scaled="0"/>
                    </a:gra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14868" y="3881"/>
                <a:ext cx="1168" cy="1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en-US" altLang="zh-CN" sz="44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endParaRPr lang="en-US" altLang="zh-CN" sz="44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13650" y="7383"/>
              <a:ext cx="1475" cy="1218"/>
              <a:chOff x="14684" y="3873"/>
              <a:chExt cx="1475" cy="1218"/>
            </a:xfrm>
          </p:grpSpPr>
          <p:sp>
            <p:nvSpPr>
              <p:cNvPr id="10" name="圆角矩形 9"/>
              <p:cNvSpPr/>
              <p:nvPr/>
            </p:nvSpPr>
            <p:spPr>
              <a:xfrm>
                <a:off x="14684" y="3873"/>
                <a:ext cx="1475" cy="1218"/>
              </a:xfrm>
              <a:prstGeom prst="roundRect">
                <a:avLst/>
              </a:prstGeom>
              <a:gradFill>
                <a:gsLst>
                  <a:gs pos="4300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path path="rect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gradFill>
                      <a:gsLst>
                        <a:gs pos="0">
                          <a:srgbClr val="14CD68"/>
                        </a:gs>
                        <a:gs pos="100000">
                          <a:srgbClr val="035C7D"/>
                        </a:gs>
                      </a:gsLst>
                      <a:lin ang="0" scaled="0"/>
                    </a:gra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15033" y="3881"/>
                <a:ext cx="875" cy="1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en-US" altLang="zh-CN" sz="44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endParaRPr lang="en-US" altLang="zh-CN" sz="44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13662" y="5894"/>
              <a:ext cx="1475" cy="1218"/>
              <a:chOff x="14684" y="3873"/>
              <a:chExt cx="1475" cy="1218"/>
            </a:xfrm>
          </p:grpSpPr>
          <p:sp>
            <p:nvSpPr>
              <p:cNvPr id="13" name="圆角矩形 12"/>
              <p:cNvSpPr/>
              <p:nvPr/>
            </p:nvSpPr>
            <p:spPr>
              <a:xfrm>
                <a:off x="14684" y="3873"/>
                <a:ext cx="1475" cy="1218"/>
              </a:xfrm>
              <a:prstGeom prst="roundRect">
                <a:avLst/>
              </a:prstGeom>
              <a:gradFill>
                <a:gsLst>
                  <a:gs pos="4300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path path="rect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gradFill>
                      <a:gsLst>
                        <a:gs pos="0">
                          <a:srgbClr val="14CD68"/>
                        </a:gs>
                        <a:gs pos="100000">
                          <a:srgbClr val="035C7D"/>
                        </a:gs>
                      </a:gsLst>
                      <a:lin ang="0" scaled="0"/>
                    </a:gra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15033" y="3881"/>
                <a:ext cx="924" cy="1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en-US" altLang="zh-CN" sz="44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en-US" altLang="zh-CN" sz="44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17066" y="5894"/>
              <a:ext cx="1475" cy="1218"/>
              <a:chOff x="14684" y="3873"/>
              <a:chExt cx="1475" cy="1218"/>
            </a:xfrm>
          </p:grpSpPr>
          <p:sp>
            <p:nvSpPr>
              <p:cNvPr id="16" name="圆角矩形 15"/>
              <p:cNvSpPr/>
              <p:nvPr/>
            </p:nvSpPr>
            <p:spPr>
              <a:xfrm>
                <a:off x="14684" y="3873"/>
                <a:ext cx="1475" cy="1218"/>
              </a:xfrm>
              <a:prstGeom prst="roundRect">
                <a:avLst/>
              </a:prstGeom>
              <a:gradFill>
                <a:gsLst>
                  <a:gs pos="4300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path path="rect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gradFill>
                      <a:gsLst>
                        <a:gs pos="0">
                          <a:srgbClr val="14CD68"/>
                        </a:gs>
                        <a:gs pos="100000">
                          <a:srgbClr val="035C7D"/>
                        </a:gs>
                      </a:gsLst>
                      <a:lin ang="0" scaled="0"/>
                    </a:gra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15033" y="3881"/>
                <a:ext cx="924" cy="1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en-US" altLang="zh-CN" sz="44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endParaRPr lang="en-US" altLang="zh-CN" sz="44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15364" y="5894"/>
              <a:ext cx="1474" cy="1218"/>
              <a:chOff x="14684" y="3873"/>
              <a:chExt cx="1474" cy="1218"/>
            </a:xfrm>
          </p:grpSpPr>
          <p:sp>
            <p:nvSpPr>
              <p:cNvPr id="19" name="圆角矩形 18"/>
              <p:cNvSpPr/>
              <p:nvPr/>
            </p:nvSpPr>
            <p:spPr>
              <a:xfrm>
                <a:off x="14684" y="3873"/>
                <a:ext cx="1475" cy="1218"/>
              </a:xfrm>
              <a:prstGeom prst="roundRect">
                <a:avLst/>
              </a:prstGeom>
              <a:gradFill>
                <a:gsLst>
                  <a:gs pos="4300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path path="rect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gradFill>
                      <a:gsLst>
                        <a:gs pos="0">
                          <a:srgbClr val="14CD68"/>
                        </a:gs>
                        <a:gs pos="100000">
                          <a:srgbClr val="035C7D"/>
                        </a:gs>
                      </a:gsLst>
                      <a:lin ang="0" scaled="0"/>
                    </a:gra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15033" y="3881"/>
                <a:ext cx="777" cy="1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en-US" altLang="zh-CN" sz="44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endParaRPr lang="en-US" altLang="zh-CN" sz="44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15365" y="7383"/>
              <a:ext cx="1475" cy="1218"/>
              <a:chOff x="14684" y="3873"/>
              <a:chExt cx="1475" cy="1218"/>
            </a:xfrm>
          </p:grpSpPr>
          <p:sp>
            <p:nvSpPr>
              <p:cNvPr id="22" name="圆角矩形 21"/>
              <p:cNvSpPr/>
              <p:nvPr/>
            </p:nvSpPr>
            <p:spPr>
              <a:xfrm>
                <a:off x="14684" y="3873"/>
                <a:ext cx="1475" cy="1218"/>
              </a:xfrm>
              <a:prstGeom prst="roundRect">
                <a:avLst/>
              </a:prstGeom>
              <a:gradFill>
                <a:gsLst>
                  <a:gs pos="4300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path path="rect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gradFill>
                      <a:gsLst>
                        <a:gs pos="0">
                          <a:srgbClr val="14CD68"/>
                        </a:gs>
                        <a:gs pos="100000">
                          <a:srgbClr val="035C7D"/>
                        </a:gs>
                      </a:gsLst>
                      <a:lin ang="0" scaled="0"/>
                    </a:gra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15033" y="3881"/>
                <a:ext cx="488" cy="1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endParaRPr lang="en-US" altLang="zh-CN" sz="44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4" name="文本框 23"/>
            <p:cNvSpPr txBox="1"/>
            <p:nvPr/>
          </p:nvSpPr>
          <p:spPr>
            <a:xfrm>
              <a:off x="15606" y="7391"/>
              <a:ext cx="990" cy="1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44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en-US" altLang="zh-CN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5465" y="2773"/>
              <a:ext cx="1252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2400" b="1">
                  <a:solidFill>
                    <a:srgbClr val="FF0000"/>
                  </a:solidFill>
                </a:rPr>
                <a:t>前进</a:t>
              </a:r>
              <a:endParaRPr lang="zh-CN" altLang="en-US" sz="2400" b="1">
                <a:solidFill>
                  <a:srgbClr val="FF0000"/>
                </a:solidFill>
              </a:endParaRPr>
            </a:p>
          </p:txBody>
        </p:sp>
        <p:cxnSp>
          <p:nvCxnSpPr>
            <p:cNvPr id="26" name="直接箭头连接符 25"/>
            <p:cNvCxnSpPr/>
            <p:nvPr/>
          </p:nvCxnSpPr>
          <p:spPr>
            <a:xfrm flipH="1" flipV="1">
              <a:off x="16108" y="3498"/>
              <a:ext cx="3" cy="80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箭头连接符 26"/>
            <p:cNvCxnSpPr/>
            <p:nvPr/>
          </p:nvCxnSpPr>
          <p:spPr>
            <a:xfrm>
              <a:off x="16717" y="7112"/>
              <a:ext cx="1249" cy="567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文本框 27"/>
            <p:cNvSpPr txBox="1"/>
            <p:nvPr/>
          </p:nvSpPr>
          <p:spPr>
            <a:xfrm>
              <a:off x="17415" y="7679"/>
              <a:ext cx="1252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2400" b="1">
                  <a:solidFill>
                    <a:srgbClr val="FF0000"/>
                  </a:solidFill>
                </a:rPr>
                <a:t>后退</a:t>
              </a:r>
              <a:endParaRPr lang="zh-CN" altLang="en-US" sz="2400" b="1">
                <a:solidFill>
                  <a:srgbClr val="FF0000"/>
                </a:solidFill>
              </a:endParaRPr>
            </a:p>
          </p:txBody>
        </p:sp>
        <p:cxnSp>
          <p:nvCxnSpPr>
            <p:cNvPr id="29" name="直接箭头连接符 28"/>
            <p:cNvCxnSpPr/>
            <p:nvPr/>
          </p:nvCxnSpPr>
          <p:spPr>
            <a:xfrm flipH="1" flipV="1">
              <a:off x="17802" y="5097"/>
              <a:ext cx="3" cy="80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文本框 29"/>
            <p:cNvSpPr txBox="1"/>
            <p:nvPr/>
          </p:nvSpPr>
          <p:spPr>
            <a:xfrm>
              <a:off x="17251" y="4372"/>
              <a:ext cx="1252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2400" b="1">
                  <a:solidFill>
                    <a:srgbClr val="FF0000"/>
                  </a:solidFill>
                </a:rPr>
                <a:t>向右</a:t>
              </a:r>
              <a:endParaRPr lang="zh-CN" altLang="en-US" sz="2400" b="1">
                <a:solidFill>
                  <a:srgbClr val="FF0000"/>
                </a:solidFill>
              </a:endParaRPr>
            </a:p>
          </p:txBody>
        </p:sp>
        <p:cxnSp>
          <p:nvCxnSpPr>
            <p:cNvPr id="31" name="直接箭头连接符 30"/>
            <p:cNvCxnSpPr/>
            <p:nvPr/>
          </p:nvCxnSpPr>
          <p:spPr>
            <a:xfrm flipH="1" flipV="1">
              <a:off x="14386" y="5097"/>
              <a:ext cx="3" cy="80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文本框 31"/>
            <p:cNvSpPr txBox="1"/>
            <p:nvPr/>
          </p:nvSpPr>
          <p:spPr>
            <a:xfrm>
              <a:off x="13761" y="4303"/>
              <a:ext cx="1252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2400" b="1">
                  <a:solidFill>
                    <a:srgbClr val="FF0000"/>
                  </a:solidFill>
                </a:rPr>
                <a:t>向左</a:t>
              </a:r>
              <a:endParaRPr lang="zh-CN" altLang="en-US" sz="2400" b="1">
                <a:solidFill>
                  <a:srgbClr val="FF0000"/>
                </a:solidFill>
              </a:endParaRPr>
            </a:p>
          </p:txBody>
        </p:sp>
        <p:cxnSp>
          <p:nvCxnSpPr>
            <p:cNvPr id="33" name="直接箭头连接符 32"/>
            <p:cNvCxnSpPr/>
            <p:nvPr/>
          </p:nvCxnSpPr>
          <p:spPr>
            <a:xfrm>
              <a:off x="14357" y="8601"/>
              <a:ext cx="15" cy="70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箭头连接符 33"/>
            <p:cNvCxnSpPr/>
            <p:nvPr/>
          </p:nvCxnSpPr>
          <p:spPr>
            <a:xfrm>
              <a:off x="16126" y="8601"/>
              <a:ext cx="15" cy="70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文本框 34"/>
            <p:cNvSpPr txBox="1"/>
            <p:nvPr/>
          </p:nvSpPr>
          <p:spPr>
            <a:xfrm>
              <a:off x="15549" y="9309"/>
              <a:ext cx="1252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2400" b="1">
                  <a:solidFill>
                    <a:srgbClr val="FF0000"/>
                  </a:solidFill>
                </a:rPr>
                <a:t>缩小</a:t>
              </a:r>
              <a:endParaRPr lang="zh-CN" altLang="en-US" sz="2400" b="1">
                <a:solidFill>
                  <a:srgbClr val="FF0000"/>
                </a:solidFill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3738" y="9309"/>
              <a:ext cx="1252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2400" b="1">
                  <a:solidFill>
                    <a:srgbClr val="FF0000"/>
                  </a:solidFill>
                </a:rPr>
                <a:t>放大</a:t>
              </a:r>
              <a:endParaRPr lang="zh-CN" altLang="en-US" sz="2400" b="1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18590" y="920750"/>
            <a:ext cx="8640000" cy="54000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7506970" y="2211070"/>
            <a:ext cx="2018030" cy="1322705"/>
            <a:chOff x="11822" y="3482"/>
            <a:chExt cx="3178" cy="2083"/>
          </a:xfrm>
        </p:grpSpPr>
        <p:sp>
          <p:nvSpPr>
            <p:cNvPr id="2" name="矩形标注 1"/>
            <p:cNvSpPr/>
            <p:nvPr/>
          </p:nvSpPr>
          <p:spPr>
            <a:xfrm>
              <a:off x="11822" y="3482"/>
              <a:ext cx="3118" cy="2082"/>
            </a:xfrm>
            <a:prstGeom prst="wedgeRectCallout">
              <a:avLst>
                <a:gd name="adj1" fmla="val -59589"/>
                <a:gd name="adj2" fmla="val 82775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11882" y="3677"/>
              <a:ext cx="3118" cy="1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b="1"/>
                <a:t>通过键盘输入实验数据，并调整仪器与表格位置，以方便数据输入。</a:t>
              </a:r>
              <a:endParaRPr lang="en-US" altLang="zh-CN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rcRect l="9092" t="11042" r="9312" b="14193"/>
          <a:stretch>
            <a:fillRect/>
          </a:stretch>
        </p:blipFill>
        <p:spPr>
          <a:xfrm>
            <a:off x="1529715" y="1750695"/>
            <a:ext cx="8339455" cy="4775835"/>
          </a:xfrm>
          <a:prstGeom prst="rect">
            <a:avLst/>
          </a:prstGeom>
        </p:spPr>
      </p:pic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126365" y="365760"/>
            <a:ext cx="4432300" cy="1143000"/>
          </a:xfrm>
        </p:spPr>
        <p:txBody>
          <a:bodyPr/>
          <a:p>
            <a:r>
              <a:rPr lang="zh-CN" altLang="en-US" sz="4000"/>
              <a:t>三</a:t>
            </a:r>
            <a:r>
              <a:rPr lang="en-US" altLang="zh-CN" sz="4000"/>
              <a:t>.</a:t>
            </a:r>
            <a:r>
              <a:rPr lang="zh-CN" altLang="en-US" sz="4000"/>
              <a:t>实验考核</a:t>
            </a:r>
            <a:endParaRPr lang="zh-CN" altLang="en-US" sz="4000"/>
          </a:p>
        </p:txBody>
      </p:sp>
      <p:grpSp>
        <p:nvGrpSpPr>
          <p:cNvPr id="12" name="组合 11"/>
          <p:cNvGrpSpPr/>
          <p:nvPr/>
        </p:nvGrpSpPr>
        <p:grpSpPr>
          <a:xfrm>
            <a:off x="4942205" y="551815"/>
            <a:ext cx="2347595" cy="1537970"/>
            <a:chOff x="7783" y="869"/>
            <a:chExt cx="3697" cy="2422"/>
          </a:xfrm>
        </p:grpSpPr>
        <p:sp>
          <p:nvSpPr>
            <p:cNvPr id="10" name="矩形标注 9"/>
            <p:cNvSpPr/>
            <p:nvPr/>
          </p:nvSpPr>
          <p:spPr>
            <a:xfrm>
              <a:off x="8512" y="869"/>
              <a:ext cx="2969" cy="1507"/>
            </a:xfrm>
            <a:prstGeom prst="wedgeRectCallout">
              <a:avLst>
                <a:gd name="adj1" fmla="val -59589"/>
                <a:gd name="adj2" fmla="val 82775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8512" y="924"/>
              <a:ext cx="2969" cy="1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b="1"/>
                <a:t>学生自己动手模拟实验操作，系统自动打分。</a:t>
              </a:r>
              <a:endParaRPr lang="en-US" altLang="zh-CN"/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7783" y="2861"/>
              <a:ext cx="825" cy="431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40665" y="2019300"/>
            <a:ext cx="2155825" cy="1391285"/>
            <a:chOff x="5143" y="2861"/>
            <a:chExt cx="3395" cy="2191"/>
          </a:xfrm>
        </p:grpSpPr>
        <p:sp>
          <p:nvSpPr>
            <p:cNvPr id="15" name="矩形标注 14"/>
            <p:cNvSpPr/>
            <p:nvPr/>
          </p:nvSpPr>
          <p:spPr>
            <a:xfrm>
              <a:off x="5143" y="3545"/>
              <a:ext cx="2969" cy="1507"/>
            </a:xfrm>
            <a:prstGeom prst="wedgeRectCallout">
              <a:avLst>
                <a:gd name="adj1" fmla="val 49326"/>
                <a:gd name="adj2" fmla="val -64598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5143" y="3600"/>
              <a:ext cx="2969" cy="1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b="1"/>
                <a:t>初始满分值，根据操作步骤实行扣分制。</a:t>
              </a:r>
              <a:endParaRPr lang="en-US" altLang="zh-CN"/>
            </a:p>
          </p:txBody>
        </p:sp>
        <p:sp>
          <p:nvSpPr>
            <p:cNvPr id="17" name="圆角矩形 16"/>
            <p:cNvSpPr/>
            <p:nvPr/>
          </p:nvSpPr>
          <p:spPr>
            <a:xfrm>
              <a:off x="7713" y="2861"/>
              <a:ext cx="825" cy="431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5890" y="365760"/>
            <a:ext cx="4432300" cy="1143000"/>
          </a:xfrm>
        </p:spPr>
        <p:txBody>
          <a:bodyPr/>
          <a:p>
            <a:r>
              <a:rPr lang="zh-CN" altLang="en-US" sz="4000"/>
              <a:t>一</a:t>
            </a:r>
            <a:r>
              <a:rPr lang="en-US" altLang="zh-CN" sz="4000"/>
              <a:t>.</a:t>
            </a:r>
            <a:r>
              <a:rPr lang="zh-CN" altLang="en-US" sz="4000"/>
              <a:t>软件</a:t>
            </a:r>
            <a:r>
              <a:rPr lang="zh-CN" altLang="en-US" sz="4000"/>
              <a:t>登录</a:t>
            </a:r>
            <a:endParaRPr lang="zh-CN" altLang="en-US" sz="4000"/>
          </a:p>
        </p:txBody>
      </p:sp>
      <p:sp>
        <p:nvSpPr>
          <p:cNvPr id="4" name="文本框 3"/>
          <p:cNvSpPr txBox="1"/>
          <p:nvPr/>
        </p:nvSpPr>
        <p:spPr>
          <a:xfrm>
            <a:off x="2062480" y="1716405"/>
            <a:ext cx="9825355" cy="82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40000"/>
                    <a:lumOff val="60000"/>
                  </a:schemeClr>
                </a:solidFill>
              </a14:hiddenFill>
            </a:ext>
          </a:extLst>
        </p:spPr>
        <p:txBody>
          <a:bodyPr wrap="square" rtlCol="0" anchor="t">
            <a:spAutoFit/>
          </a:bodyPr>
          <a:p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https://weishi.dlvrtec.com:8168/;JSESSIONID=9bcf6857-0068-48b8-8370-4659d2f4c47d</a:t>
            </a:r>
            <a:endParaRPr lang="zh-CN" alt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t="18605" b="15872"/>
          <a:stretch>
            <a:fillRect/>
          </a:stretch>
        </p:blipFill>
        <p:spPr>
          <a:xfrm>
            <a:off x="2938145" y="2698750"/>
            <a:ext cx="8729345" cy="35750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39115" y="1774825"/>
            <a:ext cx="1427480" cy="521970"/>
          </a:xfrm>
          <a:prstGeom prst="rect">
            <a:avLst/>
          </a:prstGeom>
          <a:solidFill>
            <a:srgbClr val="00B0F0"/>
          </a:solidFill>
        </p:spPr>
        <p:txBody>
          <a:bodyPr wrap="none" rtlCol="0" anchor="t">
            <a:spAutoFit/>
          </a:bodyPr>
          <a:p>
            <a:r>
              <a:rPr lang="zh-CN" altLang="en-US" sz="2800">
                <a:ln>
                  <a:noFill/>
                </a:ln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网 址：</a:t>
            </a:r>
            <a:endParaRPr lang="zh-CN" altLang="en-US" sz="2800">
              <a:ln>
                <a:noFill/>
              </a:ln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9580" y="3128645"/>
            <a:ext cx="1612900" cy="52197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p>
            <a:r>
              <a:rPr lang="zh-CN" altLang="en-US" sz="2800" b="1"/>
              <a:t>浏览器：</a:t>
            </a:r>
            <a:endParaRPr lang="zh-CN" altLang="en-US" sz="2800" b="1"/>
          </a:p>
        </p:txBody>
      </p:sp>
      <p:sp>
        <p:nvSpPr>
          <p:cNvPr id="9" name="文本框 8"/>
          <p:cNvSpPr txBox="1"/>
          <p:nvPr/>
        </p:nvSpPr>
        <p:spPr>
          <a:xfrm>
            <a:off x="449580" y="3708400"/>
            <a:ext cx="2200275" cy="2306955"/>
          </a:xfrm>
          <a:prstGeom prst="rect">
            <a:avLst/>
          </a:prstGeom>
          <a:noFill/>
          <a:ln w="28575" cmpd="sng">
            <a:solidFill>
              <a:srgbClr val="FF9900"/>
            </a:solidFill>
            <a:prstDash val="solid"/>
          </a:ln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谷歌浏览器</a:t>
            </a:r>
            <a:endParaRPr lang="zh-CN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火 狐</a:t>
            </a:r>
            <a:endParaRPr lang="zh-CN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360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极速浏览器</a:t>
            </a:r>
            <a:endParaRPr lang="zh-CN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9745345" y="3284220"/>
            <a:ext cx="1860550" cy="551180"/>
            <a:chOff x="12147" y="5806"/>
            <a:chExt cx="2930" cy="868"/>
          </a:xfrm>
        </p:grpSpPr>
        <p:sp>
          <p:nvSpPr>
            <p:cNvPr id="11" name="矩形标注 10"/>
            <p:cNvSpPr/>
            <p:nvPr/>
          </p:nvSpPr>
          <p:spPr>
            <a:xfrm>
              <a:off x="12147" y="5806"/>
              <a:ext cx="2930" cy="868"/>
            </a:xfrm>
            <a:prstGeom prst="wedgeRectCallout">
              <a:avLst>
                <a:gd name="adj1" fmla="val -48274"/>
                <a:gd name="adj2" fmla="val 104446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2377" y="5878"/>
              <a:ext cx="2700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24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工号</a:t>
              </a:r>
              <a:r>
                <a:rPr lang="en-US" altLang="zh-CN" sz="24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7020</a:t>
              </a:r>
              <a:r>
                <a:rPr lang="en-US" altLang="zh-CN" sz="2400" b="1"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…</a:t>
              </a:r>
              <a:endParaRPr lang="en-US" altLang="zh-CN" sz="2400" b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t="8710" b="5814"/>
          <a:stretch>
            <a:fillRect/>
          </a:stretch>
        </p:blipFill>
        <p:spPr>
          <a:xfrm>
            <a:off x="353060" y="962025"/>
            <a:ext cx="10282555" cy="549338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8371205" y="1285240"/>
            <a:ext cx="2023110" cy="1351915"/>
            <a:chOff x="13183" y="2024"/>
            <a:chExt cx="3186" cy="2129"/>
          </a:xfrm>
        </p:grpSpPr>
        <p:sp>
          <p:nvSpPr>
            <p:cNvPr id="5" name="椭圆 4"/>
            <p:cNvSpPr/>
            <p:nvPr/>
          </p:nvSpPr>
          <p:spPr>
            <a:xfrm>
              <a:off x="14048" y="2749"/>
              <a:ext cx="1474" cy="140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3201" y="2024"/>
              <a:ext cx="3168" cy="725"/>
            </a:xfrm>
            <a:prstGeom prst="rect">
              <a:avLst/>
            </a:prstGeom>
            <a:solidFill>
              <a:schemeClr val="bg2"/>
            </a:solidFill>
          </p:spPr>
          <p:txBody>
            <a:bodyPr wrap="none" rtlCol="0">
              <a:spAutoFit/>
            </a:bodyPr>
            <a:p>
              <a:r>
                <a:rPr lang="zh-CN" altLang="en-US" sz="2400">
                  <a:latin typeface="黑体" panose="02010609060101010101" pitchFamily="49" charset="-122"/>
                  <a:ea typeface="黑体" panose="02010609060101010101" pitchFamily="49" charset="-122"/>
                </a:rPr>
                <a:t>进入我的实验</a:t>
              </a:r>
              <a:endParaRPr lang="zh-CN" altLang="en-US" sz="240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13183" y="2024"/>
              <a:ext cx="3168" cy="2129"/>
              <a:chOff x="13183" y="2024"/>
              <a:chExt cx="3168" cy="2129"/>
            </a:xfrm>
          </p:grpSpPr>
          <p:sp>
            <p:nvSpPr>
              <p:cNvPr id="7" name="椭圆 6"/>
              <p:cNvSpPr/>
              <p:nvPr/>
            </p:nvSpPr>
            <p:spPr>
              <a:xfrm>
                <a:off x="14030" y="2749"/>
                <a:ext cx="1474" cy="1404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13183" y="2024"/>
                <a:ext cx="3168" cy="725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rtlCol="0">
                <a:spAutoFit/>
              </a:bodyPr>
              <a:p>
                <a:r>
                  <a:rPr lang="zh-CN" altLang="en-US" sz="2400">
                    <a:latin typeface="黑体" panose="02010609060101010101" pitchFamily="49" charset="-122"/>
                    <a:ea typeface="黑体" panose="02010609060101010101" pitchFamily="49" charset="-122"/>
                  </a:rPr>
                  <a:t>进入我的实验</a:t>
                </a:r>
                <a:endParaRPr lang="zh-CN" altLang="en-US" sz="240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t="12971" r="62457" b="38679"/>
          <a:stretch>
            <a:fillRect/>
          </a:stretch>
        </p:blipFill>
        <p:spPr>
          <a:xfrm>
            <a:off x="168910" y="812165"/>
            <a:ext cx="6122035" cy="4928235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6" name="矩形 5"/>
          <p:cNvSpPr/>
          <p:nvPr/>
        </p:nvSpPr>
        <p:spPr>
          <a:xfrm>
            <a:off x="2501900" y="5027930"/>
            <a:ext cx="1286510" cy="248285"/>
          </a:xfrm>
          <a:prstGeom prst="rect">
            <a:avLst/>
          </a:prstGeom>
          <a:solidFill>
            <a:srgbClr val="FF0000">
              <a:alpha val="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rcRect l="11848" t="18210" r="50947" b="33572"/>
          <a:stretch>
            <a:fillRect/>
          </a:stretch>
        </p:blipFill>
        <p:spPr>
          <a:xfrm>
            <a:off x="6761480" y="1141730"/>
            <a:ext cx="5270500" cy="4269105"/>
          </a:xfrm>
          <a:prstGeom prst="rect">
            <a:avLst/>
          </a:prstGeom>
          <a:ln w="25400">
            <a:solidFill>
              <a:srgbClr val="FF9900"/>
            </a:solidFill>
          </a:ln>
        </p:spPr>
      </p:pic>
      <p:sp>
        <p:nvSpPr>
          <p:cNvPr id="8" name="矩形 7"/>
          <p:cNvSpPr/>
          <p:nvPr/>
        </p:nvSpPr>
        <p:spPr>
          <a:xfrm>
            <a:off x="9926320" y="4779645"/>
            <a:ext cx="756285" cy="372110"/>
          </a:xfrm>
          <a:prstGeom prst="rect">
            <a:avLst/>
          </a:prstGeom>
          <a:solidFill>
            <a:srgbClr val="FF0000">
              <a:alpha val="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虚尾箭头 8"/>
          <p:cNvSpPr/>
          <p:nvPr/>
        </p:nvSpPr>
        <p:spPr>
          <a:xfrm>
            <a:off x="6334125" y="2966085"/>
            <a:ext cx="405765" cy="620395"/>
          </a:xfrm>
          <a:prstGeom prst="stripedRightArrow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35890" y="365760"/>
            <a:ext cx="4432300" cy="1143000"/>
          </a:xfrm>
        </p:spPr>
        <p:txBody>
          <a:bodyPr/>
          <a:p>
            <a:r>
              <a:rPr lang="zh-CN" altLang="en-US" sz="4000"/>
              <a:t>二</a:t>
            </a:r>
            <a:r>
              <a:rPr lang="en-US" altLang="zh-CN" sz="4000"/>
              <a:t>.</a:t>
            </a:r>
            <a:r>
              <a:rPr lang="zh-CN" altLang="en-US" sz="4000"/>
              <a:t>实验演示</a:t>
            </a:r>
            <a:endParaRPr lang="zh-CN" altLang="en-US" sz="40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rcRect l="7432" t="9655" r="6453" b="9200"/>
          <a:stretch>
            <a:fillRect/>
          </a:stretch>
        </p:blipFill>
        <p:spPr>
          <a:xfrm>
            <a:off x="2155190" y="1508760"/>
            <a:ext cx="6923405" cy="407733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968490" y="4632960"/>
            <a:ext cx="994410" cy="248285"/>
          </a:xfrm>
          <a:prstGeom prst="rect">
            <a:avLst/>
          </a:prstGeom>
          <a:solidFill>
            <a:srgbClr val="FF0000">
              <a:alpha val="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8084185" y="5168900"/>
            <a:ext cx="994410" cy="575310"/>
          </a:xfrm>
          <a:prstGeom prst="rect">
            <a:avLst/>
          </a:prstGeom>
          <a:solidFill>
            <a:srgbClr val="FF0000">
              <a:alpha val="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9095105" y="5226685"/>
            <a:ext cx="1407160" cy="460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p>
            <a:r>
              <a:rPr lang="zh-CN" altLang="en-US" sz="2400" b="1"/>
              <a:t>全屏模式</a:t>
            </a:r>
            <a:endParaRPr lang="zh-CN" altLang="en-US" sz="2400"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20215" y="1094105"/>
            <a:ext cx="8481060" cy="53009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20800" y="822960"/>
            <a:ext cx="8720455" cy="545020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8175625" y="1997710"/>
            <a:ext cx="3298825" cy="10147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pPr lvl="0" algn="l">
              <a:buClrTx/>
              <a:buSzTx/>
              <a:buFontTx/>
            </a:pPr>
            <a:r>
              <a:rPr lang="zh-CN" altLang="en-US" sz="2000" b="1">
                <a:sym typeface="+mn-ea"/>
              </a:rPr>
              <a:t>三维场景中对于实验所涉及的仪器和装置及其重要部件进行</a:t>
            </a:r>
            <a:r>
              <a:rPr lang="zh-CN" altLang="en-US" sz="2000" b="1">
                <a:sym typeface="+mn-ea"/>
              </a:rPr>
              <a:t>介绍</a:t>
            </a:r>
            <a:r>
              <a:rPr lang="zh-CN" altLang="en-US" sz="2000" b="1">
                <a:sym typeface="+mn-ea"/>
              </a:rPr>
              <a:t>。</a:t>
            </a:r>
            <a:endParaRPr lang="zh-CN" altLang="en-US" sz="2000" b="1">
              <a:sym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86460" y="686435"/>
            <a:ext cx="9695180" cy="605980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200910" y="946150"/>
            <a:ext cx="893445" cy="1528445"/>
            <a:chOff x="3466" y="1490"/>
            <a:chExt cx="1407" cy="2407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rcRect l="11667" r="5145"/>
            <a:stretch>
              <a:fillRect/>
            </a:stretch>
          </p:blipFill>
          <p:spPr>
            <a:xfrm>
              <a:off x="3466" y="1993"/>
              <a:ext cx="1148" cy="1905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  <a:prstDash val="solid"/>
            </a:ln>
          </p:spPr>
        </p:pic>
        <p:sp>
          <p:nvSpPr>
            <p:cNvPr id="9" name="圆角矩形 8"/>
            <p:cNvSpPr/>
            <p:nvPr/>
          </p:nvSpPr>
          <p:spPr>
            <a:xfrm>
              <a:off x="4049" y="1490"/>
              <a:ext cx="825" cy="431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997835" y="946150"/>
            <a:ext cx="924560" cy="2473325"/>
            <a:chOff x="4721" y="1490"/>
            <a:chExt cx="1456" cy="3895"/>
          </a:xfrm>
        </p:grpSpPr>
        <p:pic>
          <p:nvPicPr>
            <p:cNvPr id="7" name="图片 6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rcRect l="9449" r="14121"/>
            <a:stretch>
              <a:fillRect/>
            </a:stretch>
          </p:blipFill>
          <p:spPr>
            <a:xfrm>
              <a:off x="4721" y="1980"/>
              <a:ext cx="1456" cy="3405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  <a:prstDash val="solid"/>
            </a:ln>
          </p:spPr>
        </p:pic>
        <p:sp>
          <p:nvSpPr>
            <p:cNvPr id="10" name="圆角矩形 9"/>
            <p:cNvSpPr/>
            <p:nvPr/>
          </p:nvSpPr>
          <p:spPr>
            <a:xfrm>
              <a:off x="4874" y="1490"/>
              <a:ext cx="825" cy="431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648710" y="946150"/>
            <a:ext cx="1133475" cy="2052955"/>
            <a:chOff x="5746" y="1490"/>
            <a:chExt cx="1785" cy="3233"/>
          </a:xfrm>
        </p:grpSpPr>
        <p:sp>
          <p:nvSpPr>
            <p:cNvPr id="11" name="圆角矩形 10"/>
            <p:cNvSpPr/>
            <p:nvPr/>
          </p:nvSpPr>
          <p:spPr>
            <a:xfrm>
              <a:off x="5746" y="1490"/>
              <a:ext cx="825" cy="431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6"/>
            <a:srcRect l="16944" r="13944"/>
            <a:stretch>
              <a:fillRect/>
            </a:stretch>
          </p:blipFill>
          <p:spPr>
            <a:xfrm>
              <a:off x="6287" y="1993"/>
              <a:ext cx="1244" cy="2730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  <a:prstDash val="solid"/>
            </a:ln>
          </p:spPr>
        </p:pic>
      </p:grpSp>
      <p:grpSp>
        <p:nvGrpSpPr>
          <p:cNvPr id="15" name="组合 14"/>
          <p:cNvGrpSpPr/>
          <p:nvPr/>
        </p:nvGrpSpPr>
        <p:grpSpPr>
          <a:xfrm>
            <a:off x="5234305" y="340995"/>
            <a:ext cx="5090160" cy="878205"/>
            <a:chOff x="8243" y="537"/>
            <a:chExt cx="8016" cy="1383"/>
          </a:xfrm>
        </p:grpSpPr>
        <p:sp>
          <p:nvSpPr>
            <p:cNvPr id="13" name="圆角矩形 12"/>
            <p:cNvSpPr/>
            <p:nvPr/>
          </p:nvSpPr>
          <p:spPr>
            <a:xfrm>
              <a:off x="8618" y="1490"/>
              <a:ext cx="825" cy="431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8243" y="537"/>
              <a:ext cx="1574" cy="91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p>
              <a:r>
                <a:rPr lang="zh-CN" altLang="en-US" sz="3200" b="1"/>
                <a:t>演示</a:t>
              </a:r>
              <a:endParaRPr lang="zh-CN" altLang="en-US" sz="3200" b="1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9817" y="706"/>
              <a:ext cx="6442" cy="58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p>
              <a:pPr algn="l"/>
              <a:r>
                <a:rPr lang="zh-CN" altLang="en-US" b="1"/>
                <a:t>系统自动执行虚拟实验演示操作方法。</a:t>
              </a:r>
              <a:endParaRPr lang="zh-CN" altLang="en-US" b="1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582410" y="851535"/>
            <a:ext cx="3534410" cy="1718945"/>
            <a:chOff x="10366" y="1341"/>
            <a:chExt cx="5566" cy="2707"/>
          </a:xfrm>
        </p:grpSpPr>
        <p:pic>
          <p:nvPicPr>
            <p:cNvPr id="1032" name="图片 8"/>
            <p:cNvPicPr/>
            <p:nvPr/>
          </p:nvPicPr>
          <p:blipFill>
            <a:blip r:embed="rId7" cstate="print"/>
            <a:srcRect/>
            <a:stretch>
              <a:fillRect/>
            </a:stretch>
          </p:blipFill>
          <p:spPr>
            <a:xfrm>
              <a:off x="10366" y="2300"/>
              <a:ext cx="4626" cy="707"/>
            </a:xfrm>
            <a:prstGeom prst="rect">
              <a:avLst/>
            </a:prstGeom>
            <a:ln w="34925">
              <a:solidFill>
                <a:srgbClr val="FF0000"/>
              </a:solidFill>
            </a:ln>
          </p:spPr>
        </p:pic>
        <p:sp>
          <p:nvSpPr>
            <p:cNvPr id="16" name="文本框 15"/>
            <p:cNvSpPr txBox="1"/>
            <p:nvPr/>
          </p:nvSpPr>
          <p:spPr>
            <a:xfrm>
              <a:off x="11641" y="1341"/>
              <a:ext cx="1374" cy="580"/>
            </a:xfrm>
            <a:prstGeom prst="rect">
              <a:avLst/>
            </a:prstGeom>
            <a:solidFill>
              <a:srgbClr val="FF9900"/>
            </a:solidFill>
          </p:spPr>
          <p:txBody>
            <a:bodyPr wrap="none" rtlCol="0">
              <a:spAutoFit/>
            </a:bodyPr>
            <a:p>
              <a:r>
                <a:rPr lang="zh-CN" altLang="en-US" b="1"/>
                <a:t>返回键</a:t>
              </a:r>
              <a:endParaRPr lang="zh-CN" altLang="en-US" b="1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2286" y="3468"/>
              <a:ext cx="1374" cy="580"/>
            </a:xfrm>
            <a:prstGeom prst="rect">
              <a:avLst/>
            </a:prstGeom>
            <a:solidFill>
              <a:srgbClr val="FF9900"/>
            </a:solidFill>
          </p:spPr>
          <p:txBody>
            <a:bodyPr wrap="none" rtlCol="0">
              <a:spAutoFit/>
            </a:bodyPr>
            <a:p>
              <a:pPr algn="l"/>
              <a:r>
                <a:rPr lang="zh-CN" altLang="en-US" b="1"/>
                <a:t>暂停键</a:t>
              </a:r>
              <a:endParaRPr lang="zh-CN" altLang="en-US" b="1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3230" y="1341"/>
              <a:ext cx="1374" cy="580"/>
            </a:xfrm>
            <a:prstGeom prst="rect">
              <a:avLst/>
            </a:prstGeom>
            <a:solidFill>
              <a:srgbClr val="FF9900"/>
            </a:solidFill>
          </p:spPr>
          <p:txBody>
            <a:bodyPr wrap="none" rtlCol="0">
              <a:spAutoFit/>
            </a:bodyPr>
            <a:p>
              <a:pPr algn="l"/>
              <a:r>
                <a:rPr lang="zh-CN" altLang="en-US" b="1"/>
                <a:t>播放键</a:t>
              </a:r>
              <a:endParaRPr lang="zh-CN" altLang="en-US" b="1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3834" y="3468"/>
              <a:ext cx="2098" cy="580"/>
            </a:xfrm>
            <a:prstGeom prst="rect">
              <a:avLst/>
            </a:prstGeom>
            <a:solidFill>
              <a:srgbClr val="FF9900"/>
            </a:solidFill>
          </p:spPr>
          <p:txBody>
            <a:bodyPr wrap="none" rtlCol="0">
              <a:spAutoFit/>
            </a:bodyPr>
            <a:p>
              <a:pPr algn="l"/>
              <a:r>
                <a:rPr lang="zh-CN" altLang="en-US" b="1"/>
                <a:t>连续播放键</a:t>
              </a:r>
              <a:endParaRPr lang="zh-CN" altLang="en-US" b="1"/>
            </a:p>
          </p:txBody>
        </p:sp>
        <p:cxnSp>
          <p:nvCxnSpPr>
            <p:cNvPr id="31" name="直接箭头连接符 30"/>
            <p:cNvCxnSpPr/>
            <p:nvPr/>
          </p:nvCxnSpPr>
          <p:spPr>
            <a:xfrm flipV="1">
              <a:off x="12440" y="1868"/>
              <a:ext cx="15" cy="483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箭头连接符 19"/>
            <p:cNvCxnSpPr/>
            <p:nvPr/>
          </p:nvCxnSpPr>
          <p:spPr>
            <a:xfrm flipH="1">
              <a:off x="12996" y="3019"/>
              <a:ext cx="19" cy="449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箭头连接符 20"/>
            <p:cNvCxnSpPr/>
            <p:nvPr/>
          </p:nvCxnSpPr>
          <p:spPr>
            <a:xfrm flipV="1">
              <a:off x="13579" y="1868"/>
              <a:ext cx="15" cy="483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箭头连接符 21"/>
            <p:cNvCxnSpPr/>
            <p:nvPr/>
          </p:nvCxnSpPr>
          <p:spPr>
            <a:xfrm>
              <a:off x="14130" y="3019"/>
              <a:ext cx="4" cy="513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rcRect l="8437" t="10748" r="9753" b="13699"/>
          <a:stretch>
            <a:fillRect/>
          </a:stretch>
        </p:blipFill>
        <p:spPr>
          <a:xfrm>
            <a:off x="944245" y="706120"/>
            <a:ext cx="10303510" cy="5947410"/>
          </a:xfrm>
          <a:prstGeom prst="rect">
            <a:avLst/>
          </a:prstGeom>
        </p:spPr>
      </p:pic>
      <p:sp>
        <p:nvSpPr>
          <p:cNvPr id="13" name="圆角矩形 12"/>
          <p:cNvSpPr/>
          <p:nvPr/>
        </p:nvSpPr>
        <p:spPr>
          <a:xfrm>
            <a:off x="2455545" y="1128395"/>
            <a:ext cx="1653540" cy="11734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圆角矩形 1"/>
          <p:cNvSpPr/>
          <p:nvPr/>
        </p:nvSpPr>
        <p:spPr>
          <a:xfrm>
            <a:off x="4375150" y="1128395"/>
            <a:ext cx="3723005" cy="11734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2617470" y="2380615"/>
            <a:ext cx="1404620" cy="3683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pPr lvl="0" algn="l">
              <a:buClrTx/>
              <a:buSzTx/>
              <a:buFontTx/>
            </a:pPr>
            <a:r>
              <a:rPr lang="zh-CN" altLang="en-US" b="1">
                <a:sym typeface="+mn-ea"/>
              </a:rPr>
              <a:t>大步骤提示</a:t>
            </a:r>
            <a:endParaRPr lang="zh-CN" altLang="en-US" b="1"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393690" y="2380615"/>
            <a:ext cx="1404620" cy="3683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pPr lvl="0" algn="l">
              <a:buClrTx/>
              <a:buSzTx/>
              <a:buFontTx/>
            </a:pPr>
            <a:r>
              <a:rPr lang="zh-CN" altLang="en-US" b="1">
                <a:sym typeface="+mn-ea"/>
              </a:rPr>
              <a:t>小步骤提示</a:t>
            </a:r>
            <a:endParaRPr lang="zh-CN" altLang="en-US" b="1">
              <a:sym typeface="+mn-ea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543,&quot;width&quot;:15268}"/>
</p:tagLst>
</file>

<file path=ppt/tags/tag2.xml><?xml version="1.0" encoding="utf-8"?>
<p:tagLst xmlns:p="http://schemas.openxmlformats.org/presentationml/2006/main">
  <p:tag name="KSO_WM_UNIT_PLACING_PICTURE_USER_VIEWPORT" val="{&quot;height&quot;:3405,&quot;width&quot;:1905}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畅">
  <a:themeElements>
    <a:clrScheme name="流畅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畅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畅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375</Words>
  <Application>WPS 演示</Application>
  <PresentationFormat>自定义</PresentationFormat>
  <Paragraphs>79</Paragraphs>
  <Slides>12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5" baseType="lpstr">
      <vt:lpstr>Arial</vt:lpstr>
      <vt:lpstr>宋体</vt:lpstr>
      <vt:lpstr>Wingdings</vt:lpstr>
      <vt:lpstr>Wingdings 2</vt:lpstr>
      <vt:lpstr>Wingdings</vt:lpstr>
      <vt:lpstr>黑体</vt:lpstr>
      <vt:lpstr>Times New Roman</vt:lpstr>
      <vt:lpstr>Constantia</vt:lpstr>
      <vt:lpstr>隶书</vt:lpstr>
      <vt:lpstr>微软雅黑</vt:lpstr>
      <vt:lpstr>Calibri</vt:lpstr>
      <vt:lpstr>Arial Unicode MS</vt:lpstr>
      <vt:lpstr>流畅</vt:lpstr>
      <vt:lpstr>虚拟仿真实验教学软件 试用操作</vt:lpstr>
      <vt:lpstr>一.软件登录</vt:lpstr>
      <vt:lpstr>PowerPoint 演示文稿</vt:lpstr>
      <vt:lpstr>PowerPoint 演示文稿</vt:lpstr>
      <vt:lpstr>二.实验演示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三.实验考核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物理化学实验</dc:title>
  <dc:creator>YangJiaQi</dc:creator>
  <cp:lastModifiedBy>周莉</cp:lastModifiedBy>
  <cp:revision>432</cp:revision>
  <dcterms:created xsi:type="dcterms:W3CDTF">2020-02-18T02:48:00Z</dcterms:created>
  <dcterms:modified xsi:type="dcterms:W3CDTF">2020-06-09T09:39:12Z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